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B666968-E554-4906-9E57-A639801E98BD}">
  <a:tblStyle styleId="{7B666968-E554-4906-9E57-A639801E98BD}" styleName="Table_0">
    <a:wholeTbl>
      <a:tcTxStyle/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298A90A1-BD39-4C87-BA3C-7E95AA8A8F81}" styleName="Table_1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48470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6509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13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1611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6636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https://www.adafruit.com/product/2885</a:t>
            </a:r>
          </a:p>
        </p:txBody>
      </p:sp>
    </p:spTree>
    <p:extLst>
      <p:ext uri="{BB962C8B-B14F-4D97-AF65-F5344CB8AC3E}">
        <p14:creationId xmlns:p14="http://schemas.microsoft.com/office/powerpoint/2010/main" val="31266432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https://www.adafruit.com/product/2097</a:t>
            </a:r>
          </a:p>
        </p:txBody>
      </p:sp>
    </p:spTree>
    <p:extLst>
      <p:ext uri="{BB962C8B-B14F-4D97-AF65-F5344CB8AC3E}">
        <p14:creationId xmlns:p14="http://schemas.microsoft.com/office/powerpoint/2010/main" val="5619467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https://www.seeedstudio.com/WiFi-Serial-Transceiver-Module-w-ESP8266-p-2485.html?ref=newInBazaar</a:t>
            </a:r>
          </a:p>
        </p:txBody>
      </p:sp>
    </p:spTree>
    <p:extLst>
      <p:ext uri="{BB962C8B-B14F-4D97-AF65-F5344CB8AC3E}">
        <p14:creationId xmlns:p14="http://schemas.microsoft.com/office/powerpoint/2010/main" val="7248479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27771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99557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1994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4536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32476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http://www.instructables.com/id/ESP8266-WiFi-DB18B20-temperature-sensor-ESP8266-Ar/?ALLSTEPS</a:t>
            </a:r>
          </a:p>
        </p:txBody>
      </p:sp>
    </p:spTree>
    <p:extLst>
      <p:ext uri="{BB962C8B-B14F-4D97-AF65-F5344CB8AC3E}">
        <p14:creationId xmlns:p14="http://schemas.microsoft.com/office/powerpoint/2010/main" val="10014983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20510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36123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29557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68092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94371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155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8386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2864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236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8392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960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7400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Comfort Control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Practical Constraints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Economic</a:t>
            </a:r>
          </a:p>
          <a:p>
            <a:pPr marL="971550" lvl="1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Main Competitor - Ecovent</a:t>
            </a:r>
          </a:p>
          <a:p>
            <a:pPr marL="971550" lvl="1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Comfort Control basic package $200</a:t>
            </a:r>
          </a:p>
          <a:p>
            <a:pPr marL="971550" lvl="1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Less than $100 for additional vent and thermometer probe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2750" y="2386525"/>
            <a:ext cx="4598498" cy="258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Practical constraints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Social</a:t>
            </a:r>
          </a:p>
          <a:p>
            <a:pPr marL="971550" lvl="1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Mobile device application</a:t>
            </a:r>
          </a:p>
          <a:p>
            <a:pPr marL="971550" lvl="1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Easy-to-use interface</a:t>
            </a:r>
          </a:p>
          <a:p>
            <a:pPr marL="971550" lvl="1" indent="-28575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Powerful control</a:t>
            </a:r>
          </a:p>
        </p:txBody>
      </p:sp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76184" y="391342"/>
            <a:ext cx="2307900" cy="436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/>
          <p:nvPr/>
        </p:nvSpPr>
        <p:spPr>
          <a:xfrm>
            <a:off x="4746249" y="976120"/>
            <a:ext cx="1777200" cy="292800"/>
          </a:xfrm>
          <a:prstGeom prst="rect">
            <a:avLst/>
          </a:prstGeom>
          <a:solidFill>
            <a:srgbClr val="D5DBE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200" b="1">
                <a:solidFill>
                  <a:srgbClr val="323F4F"/>
                </a:solidFill>
                <a:latin typeface="Calibri"/>
                <a:ea typeface="Calibri"/>
                <a:cs typeface="Calibri"/>
                <a:sym typeface="Calibri"/>
              </a:rPr>
              <a:t>Comfort Control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4746249" y="1268916"/>
            <a:ext cx="1506600" cy="1208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050" u="sng">
                <a:solidFill>
                  <a:srgbClr val="323F4F"/>
                </a:solidFill>
                <a:latin typeface="Calibri"/>
                <a:ea typeface="Calibri"/>
                <a:cs typeface="Calibri"/>
                <a:sym typeface="Calibri"/>
              </a:rPr>
              <a:t>Master Bedroom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050" u="sng">
              <a:solidFill>
                <a:srgbClr val="323F4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900">
                <a:solidFill>
                  <a:srgbClr val="323F4F"/>
                </a:solidFill>
                <a:latin typeface="Calibri"/>
                <a:ea typeface="Calibri"/>
                <a:cs typeface="Calibri"/>
                <a:sym typeface="Calibri"/>
              </a:rPr>
              <a:t>Currently 72° F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800">
              <a:solidFill>
                <a:srgbClr val="323F4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800">
              <a:solidFill>
                <a:srgbClr val="323F4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800">
              <a:solidFill>
                <a:srgbClr val="323F4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800">
                <a:solidFill>
                  <a:srgbClr val="323F4F"/>
                </a:solidFill>
                <a:latin typeface="Calibri"/>
                <a:ea typeface="Calibri"/>
                <a:cs typeface="Calibri"/>
                <a:sym typeface="Calibri"/>
              </a:rPr>
              <a:t>No schedules set.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050">
              <a:solidFill>
                <a:srgbClr val="D5DBE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3" name="Shape 123"/>
          <p:cNvGrpSpPr/>
          <p:nvPr/>
        </p:nvGrpSpPr>
        <p:grpSpPr>
          <a:xfrm>
            <a:off x="4746249" y="1301860"/>
            <a:ext cx="1750093" cy="1208099"/>
            <a:chOff x="9169849" y="3096022"/>
            <a:chExt cx="1750093" cy="1208099"/>
          </a:xfrm>
        </p:grpSpPr>
        <p:sp>
          <p:nvSpPr>
            <p:cNvPr id="124" name="Shape 124"/>
            <p:cNvSpPr/>
            <p:nvPr/>
          </p:nvSpPr>
          <p:spPr>
            <a:xfrm>
              <a:off x="9191042" y="3096023"/>
              <a:ext cx="1728900" cy="1131900"/>
            </a:xfrm>
            <a:prstGeom prst="roundRect">
              <a:avLst>
                <a:gd name="adj" fmla="val 3420"/>
              </a:avLst>
            </a:prstGeom>
            <a:solidFill>
              <a:srgbClr val="D5DBE5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5" name="Shape 125"/>
            <p:cNvGrpSpPr/>
            <p:nvPr/>
          </p:nvGrpSpPr>
          <p:grpSpPr>
            <a:xfrm>
              <a:off x="9169849" y="3096022"/>
              <a:ext cx="1604671" cy="1208099"/>
              <a:chOff x="9169849" y="3063077"/>
              <a:chExt cx="1604671" cy="1208099"/>
            </a:xfrm>
          </p:grpSpPr>
          <p:sp>
            <p:nvSpPr>
              <p:cNvPr id="126" name="Shape 126"/>
              <p:cNvSpPr txBox="1"/>
              <p:nvPr/>
            </p:nvSpPr>
            <p:spPr>
              <a:xfrm>
                <a:off x="9169849" y="3063077"/>
                <a:ext cx="1506600" cy="12080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1050" u="sng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Master Bedroom</a:t>
                </a: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1050" u="sng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9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Currently 72° F</a:t>
                </a: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800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800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800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No schedules set.</a:t>
                </a: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1050">
                  <a:solidFill>
                    <a:srgbClr val="D5DBE5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Shape 127"/>
              <p:cNvSpPr/>
              <p:nvPr/>
            </p:nvSpPr>
            <p:spPr>
              <a:xfrm>
                <a:off x="10373000" y="3157471"/>
                <a:ext cx="303600" cy="261600"/>
              </a:xfrm>
              <a:prstGeom prst="triangle">
                <a:avLst>
                  <a:gd name="adj" fmla="val 50000"/>
                </a:avLst>
              </a:prstGeom>
              <a:solidFill>
                <a:srgbClr val="B27272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Shape 128"/>
              <p:cNvSpPr txBox="1"/>
              <p:nvPr/>
            </p:nvSpPr>
            <p:spPr>
              <a:xfrm>
                <a:off x="10274721" y="3360257"/>
                <a:ext cx="4998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SzPct val="25000"/>
                  <a:buNone/>
                </a:pPr>
                <a:r>
                  <a:rPr lang="en" sz="24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72</a:t>
                </a:r>
              </a:p>
            </p:txBody>
          </p:sp>
          <p:sp>
            <p:nvSpPr>
              <p:cNvPr id="129" name="Shape 129"/>
              <p:cNvSpPr/>
              <p:nvPr/>
            </p:nvSpPr>
            <p:spPr>
              <a:xfrm rot="10800000">
                <a:off x="10372810" y="3748933"/>
                <a:ext cx="303600" cy="261600"/>
              </a:xfrm>
              <a:prstGeom prst="triangle">
                <a:avLst>
                  <a:gd name="adj" fmla="val 50000"/>
                </a:avLst>
              </a:prstGeom>
              <a:solidFill>
                <a:srgbClr val="9CC2E5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0" name="Shape 130"/>
          <p:cNvGrpSpPr/>
          <p:nvPr/>
        </p:nvGrpSpPr>
        <p:grpSpPr>
          <a:xfrm>
            <a:off x="4746249" y="2464782"/>
            <a:ext cx="1750093" cy="1169699"/>
            <a:chOff x="9169849" y="3096022"/>
            <a:chExt cx="1750093" cy="1169699"/>
          </a:xfrm>
        </p:grpSpPr>
        <p:sp>
          <p:nvSpPr>
            <p:cNvPr id="131" name="Shape 131"/>
            <p:cNvSpPr/>
            <p:nvPr/>
          </p:nvSpPr>
          <p:spPr>
            <a:xfrm>
              <a:off x="9191042" y="3096023"/>
              <a:ext cx="1728900" cy="1131900"/>
            </a:xfrm>
            <a:prstGeom prst="roundRect">
              <a:avLst>
                <a:gd name="adj" fmla="val 3420"/>
              </a:avLst>
            </a:prstGeom>
            <a:solidFill>
              <a:srgbClr val="D5DBE5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2" name="Shape 132"/>
            <p:cNvGrpSpPr/>
            <p:nvPr/>
          </p:nvGrpSpPr>
          <p:grpSpPr>
            <a:xfrm>
              <a:off x="9169849" y="3096022"/>
              <a:ext cx="1604671" cy="1169699"/>
              <a:chOff x="9169849" y="3063077"/>
              <a:chExt cx="1604671" cy="1169699"/>
            </a:xfrm>
          </p:grpSpPr>
          <p:sp>
            <p:nvSpPr>
              <p:cNvPr id="133" name="Shape 133"/>
              <p:cNvSpPr txBox="1"/>
              <p:nvPr/>
            </p:nvSpPr>
            <p:spPr>
              <a:xfrm>
                <a:off x="9169849" y="3063077"/>
                <a:ext cx="1506600" cy="11696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1050" u="sng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Living Room</a:t>
                </a: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1050" u="sng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9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Currently 68° F</a:t>
                </a: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800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Schedules:</a:t>
                </a:r>
                <a:b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</a:br>
                <a: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- 1:00pm – 5:00pm: 73</a:t>
                </a: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- 5:00pm – 9:30pm: 68</a:t>
                </a: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- 9:30pm – 3:00am: 70</a:t>
                </a:r>
              </a:p>
            </p:txBody>
          </p:sp>
          <p:sp>
            <p:nvSpPr>
              <p:cNvPr id="134" name="Shape 134"/>
              <p:cNvSpPr/>
              <p:nvPr/>
            </p:nvSpPr>
            <p:spPr>
              <a:xfrm>
                <a:off x="10373000" y="3157471"/>
                <a:ext cx="303600" cy="261600"/>
              </a:xfrm>
              <a:prstGeom prst="triangle">
                <a:avLst>
                  <a:gd name="adj" fmla="val 50000"/>
                </a:avLst>
              </a:prstGeom>
              <a:solidFill>
                <a:srgbClr val="B27272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Shape 135"/>
              <p:cNvSpPr txBox="1"/>
              <p:nvPr/>
            </p:nvSpPr>
            <p:spPr>
              <a:xfrm>
                <a:off x="10274721" y="3360257"/>
                <a:ext cx="4998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SzPct val="25000"/>
                  <a:buNone/>
                </a:pPr>
                <a:r>
                  <a:rPr lang="en" sz="24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68</a:t>
                </a:r>
              </a:p>
            </p:txBody>
          </p:sp>
          <p:sp>
            <p:nvSpPr>
              <p:cNvPr id="136" name="Shape 136"/>
              <p:cNvSpPr/>
              <p:nvPr/>
            </p:nvSpPr>
            <p:spPr>
              <a:xfrm rot="10800000">
                <a:off x="10372810" y="3748933"/>
                <a:ext cx="303600" cy="261600"/>
              </a:xfrm>
              <a:prstGeom prst="triangle">
                <a:avLst>
                  <a:gd name="adj" fmla="val 50000"/>
                </a:avLst>
              </a:prstGeom>
              <a:solidFill>
                <a:srgbClr val="9CC2E5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137" name="Shape 137"/>
          <p:cNvPicPr preferRelativeResize="0"/>
          <p:nvPr/>
        </p:nvPicPr>
        <p:blipFill rotWithShape="1">
          <a:blip r:embed="rId4">
            <a:alphaModFix/>
          </a:blip>
          <a:srcRect b="55052"/>
          <a:stretch/>
        </p:blipFill>
        <p:spPr>
          <a:xfrm>
            <a:off x="4746249" y="3625582"/>
            <a:ext cx="1749900" cy="5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Approach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7369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Microcontroller</a:t>
            </a:r>
          </a:p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Temperature Probes</a:t>
            </a:r>
          </a:p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Wifi Modules</a:t>
            </a:r>
          </a:p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DC-DC Converter</a:t>
            </a:r>
          </a:p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Relay Module</a:t>
            </a:r>
          </a:p>
          <a:p>
            <a:pPr marL="514350" lvl="0" indent="-28575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Touchscreen </a:t>
            </a:r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5900" y="445025"/>
            <a:ext cx="5172749" cy="430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Microcontroller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753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Raspberry Pi Zero</a:t>
            </a:r>
          </a:p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Will be built into the thermostat to control:</a:t>
            </a:r>
          </a:p>
          <a:p>
            <a:pPr marL="971550" lvl="1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GUI</a:t>
            </a:r>
          </a:p>
          <a:p>
            <a:pPr marL="971550" lvl="1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App Communication</a:t>
            </a:r>
          </a:p>
          <a:p>
            <a:pPr marL="971550" lvl="1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Room temperature retrieval</a:t>
            </a:r>
          </a:p>
          <a:p>
            <a:pPr marL="971550" lvl="1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Opening and closing of vents</a:t>
            </a:r>
          </a:p>
        </p:txBody>
      </p:sp>
      <p:pic>
        <p:nvPicPr>
          <p:cNvPr id="151" name="Shape 151" descr="rpiz.png"/>
          <p:cNvPicPr preferRelativeResize="0"/>
          <p:nvPr/>
        </p:nvPicPr>
        <p:blipFill rotWithShape="1">
          <a:blip r:embed="rId3">
            <a:alphaModFix/>
          </a:blip>
          <a:srcRect l="15455" t="12556" r="15455" b="11020"/>
          <a:stretch/>
        </p:blipFill>
        <p:spPr>
          <a:xfrm>
            <a:off x="4587000" y="945112"/>
            <a:ext cx="3921174" cy="325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Touchscreen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311700" y="1182350"/>
            <a:ext cx="31398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3.5” Display</a:t>
            </a:r>
          </a:p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480 x 320 resolution</a:t>
            </a:r>
          </a:p>
          <a:p>
            <a:pPr marL="514350" lvl="0" indent="-28575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Max current of 100mA</a:t>
            </a:r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2299" y="460625"/>
            <a:ext cx="4930500" cy="422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Microprocessor and Wifi Module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5939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WiFi Serial Transceiver Module with  ESP8266</a:t>
            </a:r>
          </a:p>
          <a:p>
            <a:pPr marL="514350" lvl="0" indent="-28575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Built into thermometer probe to communicate room temperature to thermostat over WiFi</a:t>
            </a:r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0021" y="768174"/>
            <a:ext cx="4812974" cy="360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Temperature Sensor</a:t>
            </a:r>
          </a:p>
        </p:txBody>
      </p:sp>
      <p:pic>
        <p:nvPicPr>
          <p:cNvPr id="171" name="Shape 171" descr="tem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86525" y="963537"/>
            <a:ext cx="3216425" cy="32164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2" name="Shape 172"/>
          <p:cNvGraphicFramePr/>
          <p:nvPr/>
        </p:nvGraphicFramePr>
        <p:xfrm>
          <a:off x="376775" y="1544850"/>
          <a:ext cx="5641125" cy="3089100"/>
        </p:xfrm>
        <a:graphic>
          <a:graphicData uri="http://schemas.openxmlformats.org/drawingml/2006/table">
            <a:tbl>
              <a:tblPr>
                <a:noFill/>
                <a:tableStyleId>{298A90A1-BD39-4C87-BA3C-7E95AA8A8F81}</a:tableStyleId>
              </a:tblPr>
              <a:tblGrid>
                <a:gridCol w="1587525"/>
                <a:gridCol w="1929175"/>
                <a:gridCol w="2124425"/>
              </a:tblGrid>
              <a:tr h="4231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Component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Pros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  <a:tr h="100847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DS18B20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Digital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 connect directly to Raspberry Pi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Single connection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Larger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  <a:tr h="87497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Thermistor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Small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Single connection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Analog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Cannot connect directly to Raspberry Pi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  <a:tr h="78255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47826"/>
                        <a:buFont typeface="Arial"/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MCP9808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Most accurate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Price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Largest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Most connections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DC-DC Converter </a:t>
            </a:r>
          </a:p>
        </p:txBody>
      </p:sp>
      <p:pic>
        <p:nvPicPr>
          <p:cNvPr id="178" name="Shape 178" descr="conv.png"/>
          <p:cNvPicPr preferRelativeResize="0"/>
          <p:nvPr/>
        </p:nvPicPr>
        <p:blipFill rotWithShape="1">
          <a:blip r:embed="rId3">
            <a:alphaModFix/>
          </a:blip>
          <a:srcRect t="5931" b="5931"/>
          <a:stretch/>
        </p:blipFill>
        <p:spPr>
          <a:xfrm rot="4">
            <a:off x="5825371" y="1546993"/>
            <a:ext cx="3496961" cy="204951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9" name="Shape 179"/>
          <p:cNvGraphicFramePr/>
          <p:nvPr/>
        </p:nvGraphicFramePr>
        <p:xfrm>
          <a:off x="311700" y="1169500"/>
          <a:ext cx="5641125" cy="3089100"/>
        </p:xfrm>
        <a:graphic>
          <a:graphicData uri="http://schemas.openxmlformats.org/drawingml/2006/table">
            <a:tbl>
              <a:tblPr>
                <a:noFill/>
                <a:tableStyleId>{298A90A1-BD39-4C87-BA3C-7E95AA8A8F81}</a:tableStyleId>
              </a:tblPr>
              <a:tblGrid>
                <a:gridCol w="1880375"/>
                <a:gridCol w="1880375"/>
                <a:gridCol w="1880375"/>
              </a:tblGrid>
              <a:tr h="4231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Component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Pros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  <a:tr h="100847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SMAKN LM2596 DC-DC Converter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Max input voltage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Price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 load current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Large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  <a:tr h="87497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DROK LM2596 Numerical Control DC-DC Converter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Price 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LED display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Largest footprint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Input voltage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  <a:tr h="78255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TRACO Power TSR-1-2450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Fixed 5v output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Small footprint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Lowest load current</a:t>
                      </a:r>
                    </a:p>
                    <a:p>
                      <a:pPr marL="457200" lvl="0" indent="-304800" rtl="0">
                        <a:spcBef>
                          <a:spcPts val="0"/>
                        </a:spcBef>
                        <a:buSzPct val="100000"/>
                        <a:buFont typeface="Calibri"/>
                        <a:buChar char="●"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Price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4" name="Shape 184"/>
          <p:cNvGraphicFramePr/>
          <p:nvPr/>
        </p:nvGraphicFramePr>
        <p:xfrm>
          <a:off x="311700" y="1408225"/>
          <a:ext cx="5031500" cy="3330275"/>
        </p:xfrm>
        <a:graphic>
          <a:graphicData uri="http://schemas.openxmlformats.org/drawingml/2006/table">
            <a:tbl>
              <a:tblPr>
                <a:noFill/>
                <a:tableStyleId>{298A90A1-BD39-4C87-BA3C-7E95AA8A8F81}</a:tableStyleId>
              </a:tblPr>
              <a:tblGrid>
                <a:gridCol w="1257875"/>
                <a:gridCol w="1257875"/>
                <a:gridCol w="1257875"/>
                <a:gridCol w="1257875"/>
              </a:tblGrid>
              <a:tr h="6602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Component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Relay Voltage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Contact Rating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b="1"/>
                        <a:t>Price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  <a:tr h="8900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SainSmart 4 Channel Relay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5VDC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250VAC-10A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30VDC-10A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$8.79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  <a:tr h="8900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JBtek 4 Channel Relay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5VDC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250VAC-10A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30VDC-10A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$6.99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  <a:tr h="8900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Foxnovo 4 Channel Relay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5VDC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250VAC-10A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30VDC-10A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$7.69</a:t>
                      </a:r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Relay Module</a:t>
            </a:r>
          </a:p>
        </p:txBody>
      </p:sp>
      <p:pic>
        <p:nvPicPr>
          <p:cNvPr id="186" name="Shape 186" descr="rela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4650" y="1282575"/>
            <a:ext cx="3581550" cy="358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Progress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Parts selected and purchased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Mobile application design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GUI design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Hardware testing</a:t>
            </a:r>
          </a:p>
          <a:p>
            <a:pPr marL="971550" lvl="1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Relay</a:t>
            </a:r>
          </a:p>
          <a:p>
            <a:pPr marL="971550" lvl="1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Servo</a:t>
            </a:r>
          </a:p>
          <a:p>
            <a:pPr marL="971550" lvl="1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Raspberry PI</a:t>
            </a:r>
          </a:p>
          <a:p>
            <a:pPr marL="514350" lvl="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Vent design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 idx="4294967295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Team Members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body" idx="4294967295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Wesley Swink</a:t>
            </a: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Team Lead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Thermostat hardware design-Lead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Vent design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4294967295"/>
          </p:nvPr>
        </p:nvSpPr>
        <p:spPr>
          <a:xfrm>
            <a:off x="4436625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Drew Fountain</a:t>
            </a: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Vent design-Lead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Thermostat hardware design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Temperature probe design</a:t>
            </a: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Mobile Application Design</a:t>
            </a:r>
          </a:p>
        </p:txBody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187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Overall Goal</a:t>
            </a:r>
          </a:p>
          <a:p>
            <a:pPr marL="971550" lvl="1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Generic user interface</a:t>
            </a:r>
          </a:p>
          <a:p>
            <a:pPr marL="971550" lvl="1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Intuitive and simple</a:t>
            </a:r>
          </a:p>
          <a:p>
            <a:pPr marL="971550" lvl="1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Log in screen</a:t>
            </a:r>
          </a:p>
          <a:p>
            <a:pPr marL="971550" lvl="1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Communication with thermostat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Currently</a:t>
            </a:r>
          </a:p>
          <a:p>
            <a:pPr marL="971550" lvl="1" indent="-28575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Formatting temperature control screen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dirty="0">
              <a:solidFill>
                <a:srgbClr val="434343"/>
              </a:solidFill>
            </a:endParaRPr>
          </a:p>
        </p:txBody>
      </p:sp>
      <p:sp>
        <p:nvSpPr>
          <p:cNvPr id="199" name="Shape 199"/>
          <p:cNvSpPr/>
          <p:nvPr/>
        </p:nvSpPr>
        <p:spPr>
          <a:xfrm>
            <a:off x="4746249" y="940369"/>
            <a:ext cx="1777200" cy="3152400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0" name="Shape 20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76184" y="355592"/>
            <a:ext cx="2307900" cy="436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Shape 201"/>
          <p:cNvSpPr/>
          <p:nvPr/>
        </p:nvSpPr>
        <p:spPr>
          <a:xfrm>
            <a:off x="4746249" y="940370"/>
            <a:ext cx="1777200" cy="292800"/>
          </a:xfrm>
          <a:prstGeom prst="rect">
            <a:avLst/>
          </a:prstGeom>
          <a:solidFill>
            <a:srgbClr val="D5DBE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200" b="1">
                <a:solidFill>
                  <a:srgbClr val="323F4F"/>
                </a:solidFill>
                <a:latin typeface="Calibri"/>
                <a:ea typeface="Calibri"/>
                <a:cs typeface="Calibri"/>
                <a:sym typeface="Calibri"/>
              </a:rPr>
              <a:t>Comfort Control</a:t>
            </a:r>
          </a:p>
        </p:txBody>
      </p:sp>
      <p:sp>
        <p:nvSpPr>
          <p:cNvPr id="202" name="Shape 202"/>
          <p:cNvSpPr txBox="1"/>
          <p:nvPr/>
        </p:nvSpPr>
        <p:spPr>
          <a:xfrm>
            <a:off x="4746249" y="1233166"/>
            <a:ext cx="1506600" cy="1208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050" u="sng">
                <a:solidFill>
                  <a:srgbClr val="323F4F"/>
                </a:solidFill>
                <a:latin typeface="Calibri"/>
                <a:ea typeface="Calibri"/>
                <a:cs typeface="Calibri"/>
                <a:sym typeface="Calibri"/>
              </a:rPr>
              <a:t>Master Bedroom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050" u="sng">
              <a:solidFill>
                <a:srgbClr val="323F4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900">
                <a:solidFill>
                  <a:srgbClr val="323F4F"/>
                </a:solidFill>
                <a:latin typeface="Calibri"/>
                <a:ea typeface="Calibri"/>
                <a:cs typeface="Calibri"/>
                <a:sym typeface="Calibri"/>
              </a:rPr>
              <a:t>Currently 72° F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800">
              <a:solidFill>
                <a:srgbClr val="323F4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800">
              <a:solidFill>
                <a:srgbClr val="323F4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800">
              <a:solidFill>
                <a:srgbClr val="323F4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800">
                <a:solidFill>
                  <a:srgbClr val="323F4F"/>
                </a:solidFill>
                <a:latin typeface="Calibri"/>
                <a:ea typeface="Calibri"/>
                <a:cs typeface="Calibri"/>
                <a:sym typeface="Calibri"/>
              </a:rPr>
              <a:t>No schedules set.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050">
              <a:solidFill>
                <a:srgbClr val="D5DBE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Shape 203"/>
          <p:cNvSpPr/>
          <p:nvPr/>
        </p:nvSpPr>
        <p:spPr>
          <a:xfrm>
            <a:off x="5949400" y="1327559"/>
            <a:ext cx="303600" cy="261600"/>
          </a:xfrm>
          <a:prstGeom prst="triangle">
            <a:avLst>
              <a:gd name="adj" fmla="val 50000"/>
            </a:avLst>
          </a:prstGeom>
          <a:solidFill>
            <a:srgbClr val="B2727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Shape 204"/>
          <p:cNvSpPr txBox="1"/>
          <p:nvPr/>
        </p:nvSpPr>
        <p:spPr>
          <a:xfrm>
            <a:off x="5851121" y="1530346"/>
            <a:ext cx="499800" cy="46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2400">
                <a:solidFill>
                  <a:srgbClr val="323F4F"/>
                </a:solidFill>
                <a:latin typeface="Calibri"/>
                <a:ea typeface="Calibri"/>
                <a:cs typeface="Calibri"/>
                <a:sym typeface="Calibri"/>
              </a:rPr>
              <a:t>72</a:t>
            </a:r>
          </a:p>
        </p:txBody>
      </p:sp>
      <p:sp>
        <p:nvSpPr>
          <p:cNvPr id="205" name="Shape 205"/>
          <p:cNvSpPr/>
          <p:nvPr/>
        </p:nvSpPr>
        <p:spPr>
          <a:xfrm rot="10800000">
            <a:off x="5949210" y="1919022"/>
            <a:ext cx="303600" cy="261600"/>
          </a:xfrm>
          <a:prstGeom prst="triangle">
            <a:avLst>
              <a:gd name="adj" fmla="val 50000"/>
            </a:avLst>
          </a:prstGeom>
          <a:solidFill>
            <a:srgbClr val="9CC2E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6" name="Shape 206"/>
          <p:cNvGrpSpPr/>
          <p:nvPr/>
        </p:nvGrpSpPr>
        <p:grpSpPr>
          <a:xfrm>
            <a:off x="4746249" y="1266110"/>
            <a:ext cx="1750093" cy="1208099"/>
            <a:chOff x="9169849" y="3096022"/>
            <a:chExt cx="1750093" cy="1208099"/>
          </a:xfrm>
        </p:grpSpPr>
        <p:sp>
          <p:nvSpPr>
            <p:cNvPr id="207" name="Shape 207"/>
            <p:cNvSpPr/>
            <p:nvPr/>
          </p:nvSpPr>
          <p:spPr>
            <a:xfrm>
              <a:off x="9191042" y="3096023"/>
              <a:ext cx="1728900" cy="1131900"/>
            </a:xfrm>
            <a:prstGeom prst="roundRect">
              <a:avLst>
                <a:gd name="adj" fmla="val 3420"/>
              </a:avLst>
            </a:prstGeom>
            <a:solidFill>
              <a:srgbClr val="D5DBE5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8" name="Shape 208"/>
            <p:cNvGrpSpPr/>
            <p:nvPr/>
          </p:nvGrpSpPr>
          <p:grpSpPr>
            <a:xfrm>
              <a:off x="9169849" y="3096022"/>
              <a:ext cx="1604671" cy="1208099"/>
              <a:chOff x="9169849" y="3063077"/>
              <a:chExt cx="1604671" cy="1208099"/>
            </a:xfrm>
          </p:grpSpPr>
          <p:sp>
            <p:nvSpPr>
              <p:cNvPr id="209" name="Shape 209"/>
              <p:cNvSpPr txBox="1"/>
              <p:nvPr/>
            </p:nvSpPr>
            <p:spPr>
              <a:xfrm>
                <a:off x="9169849" y="3063077"/>
                <a:ext cx="1506600" cy="12080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1050" u="sng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Master Bedroom</a:t>
                </a: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1050" u="sng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9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Currently 72° F</a:t>
                </a: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800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800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800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No schedules set.</a:t>
                </a: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1050">
                  <a:solidFill>
                    <a:srgbClr val="D5DBE5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Shape 210"/>
              <p:cNvSpPr/>
              <p:nvPr/>
            </p:nvSpPr>
            <p:spPr>
              <a:xfrm>
                <a:off x="10373000" y="3157471"/>
                <a:ext cx="303600" cy="261600"/>
              </a:xfrm>
              <a:prstGeom prst="triangle">
                <a:avLst>
                  <a:gd name="adj" fmla="val 50000"/>
                </a:avLst>
              </a:prstGeom>
              <a:solidFill>
                <a:srgbClr val="B27272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Shape 211"/>
              <p:cNvSpPr txBox="1"/>
              <p:nvPr/>
            </p:nvSpPr>
            <p:spPr>
              <a:xfrm>
                <a:off x="10274721" y="3360257"/>
                <a:ext cx="4998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SzPct val="25000"/>
                  <a:buNone/>
                </a:pPr>
                <a:r>
                  <a:rPr lang="en" sz="24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72</a:t>
                </a:r>
              </a:p>
            </p:txBody>
          </p:sp>
          <p:sp>
            <p:nvSpPr>
              <p:cNvPr id="212" name="Shape 212"/>
              <p:cNvSpPr/>
              <p:nvPr/>
            </p:nvSpPr>
            <p:spPr>
              <a:xfrm rot="10800000">
                <a:off x="10372810" y="3748933"/>
                <a:ext cx="303600" cy="261600"/>
              </a:xfrm>
              <a:prstGeom prst="triangle">
                <a:avLst>
                  <a:gd name="adj" fmla="val 50000"/>
                </a:avLst>
              </a:prstGeom>
              <a:solidFill>
                <a:srgbClr val="9CC2E5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13" name="Shape 213"/>
          <p:cNvGrpSpPr/>
          <p:nvPr/>
        </p:nvGrpSpPr>
        <p:grpSpPr>
          <a:xfrm>
            <a:off x="4746249" y="2429032"/>
            <a:ext cx="1750093" cy="1169699"/>
            <a:chOff x="9169849" y="3096022"/>
            <a:chExt cx="1750093" cy="1169699"/>
          </a:xfrm>
        </p:grpSpPr>
        <p:sp>
          <p:nvSpPr>
            <p:cNvPr id="214" name="Shape 214"/>
            <p:cNvSpPr/>
            <p:nvPr/>
          </p:nvSpPr>
          <p:spPr>
            <a:xfrm>
              <a:off x="9191042" y="3096023"/>
              <a:ext cx="1728900" cy="1131900"/>
            </a:xfrm>
            <a:prstGeom prst="roundRect">
              <a:avLst>
                <a:gd name="adj" fmla="val 3420"/>
              </a:avLst>
            </a:prstGeom>
            <a:solidFill>
              <a:srgbClr val="D5DBE5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5" name="Shape 215"/>
            <p:cNvGrpSpPr/>
            <p:nvPr/>
          </p:nvGrpSpPr>
          <p:grpSpPr>
            <a:xfrm>
              <a:off x="9169849" y="3096022"/>
              <a:ext cx="1604671" cy="1169699"/>
              <a:chOff x="9169849" y="3063077"/>
              <a:chExt cx="1604671" cy="1169699"/>
            </a:xfrm>
          </p:grpSpPr>
          <p:sp>
            <p:nvSpPr>
              <p:cNvPr id="216" name="Shape 216"/>
              <p:cNvSpPr txBox="1"/>
              <p:nvPr/>
            </p:nvSpPr>
            <p:spPr>
              <a:xfrm>
                <a:off x="9169849" y="3063077"/>
                <a:ext cx="1506600" cy="11696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1050" u="sng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Living Room</a:t>
                </a: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1050" u="sng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9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Currently 68° F</a:t>
                </a:r>
              </a:p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800">
                  <a:solidFill>
                    <a:srgbClr val="323F4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Schedules:</a:t>
                </a:r>
                <a:b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</a:br>
                <a: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- 1:00pm – 5:00pm: 73</a:t>
                </a: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- 5:00pm – 9:30pm: 68</a:t>
                </a:r>
              </a:p>
              <a:p>
                <a:pPr marL="0" marR="0" lvl="0" indent="0" algn="l" rtl="0">
                  <a:spcBef>
                    <a:spcPts val="0"/>
                  </a:spcBef>
                  <a:buSzPct val="25000"/>
                  <a:buNone/>
                </a:pPr>
                <a:r>
                  <a:rPr lang="en" sz="8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- 9:30pm – 3:00am: 70</a:t>
                </a:r>
              </a:p>
            </p:txBody>
          </p:sp>
          <p:sp>
            <p:nvSpPr>
              <p:cNvPr id="217" name="Shape 217"/>
              <p:cNvSpPr/>
              <p:nvPr/>
            </p:nvSpPr>
            <p:spPr>
              <a:xfrm>
                <a:off x="10373000" y="3157471"/>
                <a:ext cx="303600" cy="261600"/>
              </a:xfrm>
              <a:prstGeom prst="triangle">
                <a:avLst>
                  <a:gd name="adj" fmla="val 50000"/>
                </a:avLst>
              </a:prstGeom>
              <a:solidFill>
                <a:srgbClr val="B27272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Shape 218"/>
              <p:cNvSpPr txBox="1"/>
              <p:nvPr/>
            </p:nvSpPr>
            <p:spPr>
              <a:xfrm>
                <a:off x="10274721" y="3360257"/>
                <a:ext cx="4998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SzPct val="25000"/>
                  <a:buNone/>
                </a:pPr>
                <a:r>
                  <a:rPr lang="en" sz="2400">
                    <a:solidFill>
                      <a:srgbClr val="323F4F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68</a:t>
                </a:r>
              </a:p>
            </p:txBody>
          </p:sp>
          <p:sp>
            <p:nvSpPr>
              <p:cNvPr id="219" name="Shape 219"/>
              <p:cNvSpPr/>
              <p:nvPr/>
            </p:nvSpPr>
            <p:spPr>
              <a:xfrm rot="10800000">
                <a:off x="10372810" y="3748933"/>
                <a:ext cx="303600" cy="261600"/>
              </a:xfrm>
              <a:prstGeom prst="triangle">
                <a:avLst>
                  <a:gd name="adj" fmla="val 50000"/>
                </a:avLst>
              </a:prstGeom>
              <a:solidFill>
                <a:srgbClr val="9CC2E5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18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20" name="Shape 220"/>
          <p:cNvPicPr preferRelativeResize="0"/>
          <p:nvPr/>
        </p:nvPicPr>
        <p:blipFill rotWithShape="1">
          <a:blip r:embed="rId4">
            <a:alphaModFix/>
          </a:blip>
          <a:srcRect b="55052"/>
          <a:stretch/>
        </p:blipFill>
        <p:spPr>
          <a:xfrm>
            <a:off x="4746249" y="3589832"/>
            <a:ext cx="1749900" cy="5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Shape 2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3675" y="542087"/>
            <a:ext cx="2237749" cy="39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Shape 222"/>
          <p:cNvSpPr txBox="1"/>
          <p:nvPr/>
        </p:nvSpPr>
        <p:spPr>
          <a:xfrm>
            <a:off x="4757175" y="4603725"/>
            <a:ext cx="1739100" cy="37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Goal GUI</a:t>
            </a:r>
          </a:p>
        </p:txBody>
      </p:sp>
      <p:sp>
        <p:nvSpPr>
          <p:cNvPr id="223" name="Shape 223"/>
          <p:cNvSpPr txBox="1"/>
          <p:nvPr/>
        </p:nvSpPr>
        <p:spPr>
          <a:xfrm>
            <a:off x="6777050" y="4624725"/>
            <a:ext cx="2194500" cy="37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Current GUI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GUI Design</a:t>
            </a:r>
          </a:p>
        </p:txBody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762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Basic framework</a:t>
            </a:r>
          </a:p>
          <a:p>
            <a:pPr marL="571500" lvl="0" indent="-34290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Window navigation</a:t>
            </a:r>
          </a:p>
          <a:p>
            <a:pPr marL="571500" lvl="0" indent="-34290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Functioning buttons</a:t>
            </a:r>
          </a:p>
        </p:txBody>
      </p:sp>
      <p:pic>
        <p:nvPicPr>
          <p:cNvPr id="230" name="Shape 230" descr="therm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0259" y="2576448"/>
            <a:ext cx="4054714" cy="273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Shape 231" descr="gui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8874" y="132050"/>
            <a:ext cx="3133426" cy="2379324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Shape 232"/>
          <p:cNvSpPr txBox="1"/>
          <p:nvPr/>
        </p:nvSpPr>
        <p:spPr>
          <a:xfrm>
            <a:off x="3457475" y="1017725"/>
            <a:ext cx="1659600" cy="42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Current GUI &gt;</a:t>
            </a:r>
          </a:p>
          <a:p>
            <a:pPr lvl="0">
              <a:spcBef>
                <a:spcPts val="0"/>
              </a:spcBef>
              <a:buNone/>
            </a:pPr>
            <a:endParaRPr sz="1800"/>
          </a:p>
        </p:txBody>
      </p:sp>
      <p:sp>
        <p:nvSpPr>
          <p:cNvPr id="233" name="Shape 233"/>
          <p:cNvSpPr txBox="1"/>
          <p:nvPr/>
        </p:nvSpPr>
        <p:spPr>
          <a:xfrm>
            <a:off x="7433425" y="3526687"/>
            <a:ext cx="1518600" cy="42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&lt; Goal GUI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Hardware Testing</a:t>
            </a:r>
          </a:p>
        </p:txBody>
      </p:sp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5484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spcAft>
                <a:spcPts val="100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Successfully controlled solid state relay with Raspberry Pi</a:t>
            </a:r>
          </a:p>
          <a:p>
            <a:pPr marL="514350" lvl="0" indent="-2857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Successfully connected and controlled servo motor with Raspberry Pi</a:t>
            </a:r>
          </a:p>
        </p:txBody>
      </p:sp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8499" y="346825"/>
            <a:ext cx="4077524" cy="4222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Timeline</a:t>
            </a:r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34343"/>
                </a:solidFill>
              </a:rPr>
              <a:t>August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	Begin researching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34343"/>
                </a:solidFill>
              </a:rPr>
              <a:t>September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	Begin selecting parts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	Start on application and thermostat GUI and front end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	Finalize vent and temperature probe design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	Begin testing parts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34343"/>
                </a:solidFill>
              </a:rPr>
              <a:t>October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	Start on application and thermostat backend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	Create physical vent and temperature probe prototypes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34343"/>
                </a:solidFill>
              </a:rPr>
              <a:t>November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	Integrate all parts of system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	Begin system testing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References</a:t>
            </a:r>
          </a:p>
        </p:txBody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311700" y="1057575"/>
            <a:ext cx="8520600" cy="3511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[1] Amazon.com, "SMAKN LM2596 DC-DC Buck Converter", 2016. [Online]. Available:    </a:t>
            </a:r>
          </a:p>
          <a:p>
            <a:pPr marL="284162" lvl="0" indent="-4762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https://images-na.ssl-images-amazon.com/images/I/71gQyHR8llL._SL1500_.jpg [Accessed: September 16, 2016]</a:t>
            </a:r>
          </a:p>
          <a:p>
            <a: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[2] Amazon.com, "JBtek 4 Channel 5V DC Relay Module", 2016. [Online]. Available:</a:t>
            </a:r>
          </a:p>
          <a:p>
            <a:pPr marL="284162" lvl="0" indent="-476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https://images-na.ssl-images-amazon.com/images/I/712o-J5AgcL._SL1100_.jpg [Accessed: September 16, 2016] </a:t>
            </a:r>
          </a:p>
          <a:p>
            <a: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[3] Adafruit.com, "Raspberry Pi Zero - Version 1.3"  [Online]. Available:</a:t>
            </a:r>
          </a:p>
          <a:p>
            <a:pPr marL="284162" lvl="0" indent="-476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 https://www.adafruit.com/product/2885 </a:t>
            </a:r>
          </a:p>
          <a:p>
            <a: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[4] Adafruit.com,  "PiTFT - Assembled 480x320 3.5" TFT+Touchscreen for Raspberry Pi", 2016. [Online]. Available:</a:t>
            </a:r>
          </a:p>
          <a:p>
            <a:pPr marL="284162" lvl="0" indent="-476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https://www.adafruit.com/products/2097</a:t>
            </a:r>
          </a:p>
          <a:p>
            <a: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[5] seeedstudio.com. "WiFi Serial Transceiver Module w&amp; ESP8266", 2016. [Online]. Available: </a:t>
            </a:r>
          </a:p>
          <a:p>
            <a:pPr marL="0" lvl="0" indent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        https://www.seeedstudio.com/WiFi-Serial-Transceiver-Module-w-ESP8266-p-1994.html</a:t>
            </a:r>
          </a:p>
          <a:p>
            <a:pPr marL="284162"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[6] sparkfun.com. "One Wire Digital Temperature Sensor - DS18B20", 2016. [Online]. Available: </a:t>
            </a:r>
          </a:p>
          <a:p>
            <a:pPr marL="0" lvl="0" indent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        https://www.sparkfun.com/products/245</a:t>
            </a:r>
          </a:p>
          <a:p>
            <a: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4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3224250" y="2209500"/>
            <a:ext cx="2695500" cy="724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/>
              <a:t>Questions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 idx="4294967295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Team Members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body" idx="4294967295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Jordan Freeman</a:t>
            </a: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Programming-Lead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User interface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Mobile application design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body" idx="4294967295"/>
          </p:nvPr>
        </p:nvSpPr>
        <p:spPr>
          <a:xfrm>
            <a:off x="4436625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Nathan Wang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Mobile application design-Lead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Programming</a:t>
            </a:r>
            <a:br>
              <a:rPr lang="en">
                <a:solidFill>
                  <a:srgbClr val="434343"/>
                </a:solidFill>
              </a:rPr>
            </a:br>
            <a:r>
              <a:rPr lang="en">
                <a:solidFill>
                  <a:srgbClr val="434343"/>
                </a:solidFill>
              </a:rPr>
              <a:t>Website design-Lead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Faculty Advisor</a:t>
            </a:r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3092521" y="1152475"/>
            <a:ext cx="585627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Dr. Randy </a:t>
            </a:r>
            <a:r>
              <a:rPr lang="en" dirty="0" smtClean="0">
                <a:solidFill>
                  <a:srgbClr val="434343"/>
                </a:solidFill>
              </a:rPr>
              <a:t>Follett</a:t>
            </a:r>
            <a:endParaRPr lang="en" dirty="0">
              <a:solidFill>
                <a:srgbClr val="434343"/>
              </a:solidFill>
            </a:endParaRPr>
          </a:p>
          <a:p>
            <a: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434343"/>
                </a:solidFill>
              </a:rPr>
              <a:t>Ph.D., Electrical Engineering, Mississippi State University, 1988</a:t>
            </a:r>
          </a:p>
          <a:p>
            <a: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434343"/>
                </a:solidFill>
              </a:rPr>
              <a:t>M.S., Electrical Engineering, Mississippi State University, 1984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434343"/>
                </a:solidFill>
              </a:rPr>
              <a:t>B.S., Electrical Engineering, Mississippi State University, 1982</a:t>
            </a:r>
          </a:p>
          <a:p>
            <a:pPr marL="171450" lvl="0" indent="-171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400" dirty="0">
              <a:solidFill>
                <a:srgbClr val="434343"/>
              </a:solidFill>
            </a:endParaRPr>
          </a:p>
          <a:p>
            <a:pPr marL="171450" lvl="0" indent="-171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434343"/>
                </a:solidFill>
              </a:rPr>
              <a:t>Academic/Research and Fields of Interest:</a:t>
            </a:r>
          </a:p>
          <a:p>
            <a: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434343"/>
                </a:solidFill>
              </a:rPr>
              <a:t>System Simulation</a:t>
            </a:r>
          </a:p>
          <a:p>
            <a: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434343"/>
                </a:solidFill>
              </a:rPr>
              <a:t>Digital Control Systems</a:t>
            </a:r>
          </a:p>
          <a:p>
            <a: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434343"/>
                </a:solidFill>
              </a:rPr>
              <a:t>Sonar Signal Processing</a:t>
            </a:r>
          </a:p>
          <a:p>
            <a: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434343"/>
                </a:solidFill>
              </a:rPr>
              <a:t>Computer-Aided Control Systems </a:t>
            </a:r>
            <a:r>
              <a:rPr lang="en" sz="1400" dirty="0" smtClean="0">
                <a:solidFill>
                  <a:srgbClr val="434343"/>
                </a:solidFill>
              </a:rPr>
              <a:t>analysis </a:t>
            </a:r>
            <a:r>
              <a:rPr lang="en" sz="1400" dirty="0">
                <a:solidFill>
                  <a:srgbClr val="434343"/>
                </a:solidFill>
              </a:rPr>
              <a:t>and Design</a:t>
            </a:r>
          </a:p>
          <a:p>
            <a:pPr marL="171450" lvl="0" indent="-171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400" dirty="0">
              <a:solidFill>
                <a:srgbClr val="434343"/>
              </a:solidFill>
            </a:endParaRPr>
          </a:p>
          <a:p>
            <a:pPr marL="171450" lvl="0" indent="-171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434343"/>
                </a:solidFill>
              </a:rPr>
              <a:t>Research/Organization Affiliations:</a:t>
            </a:r>
          </a:p>
          <a:p>
            <a: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1400" dirty="0">
                <a:solidFill>
                  <a:srgbClr val="434343"/>
                </a:solidFill>
              </a:rPr>
              <a:t>Eta Kappa Nu Electrical Engineering Honorary Society (HKN)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dirty="0">
              <a:solidFill>
                <a:srgbClr val="434343"/>
              </a:solidFill>
            </a:endParaRPr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endParaRPr dirty="0">
              <a:solidFill>
                <a:srgbClr val="434343"/>
              </a:solidFill>
            </a:endParaRPr>
          </a:p>
        </p:txBody>
      </p:sp>
      <p:pic>
        <p:nvPicPr>
          <p:cNvPr id="75" name="Shape 75" descr="http://www.ece.msstate.edu/wp-content/uploads/follett_orig1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300" y="1152475"/>
            <a:ext cx="2607150" cy="364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Agenda</a:t>
            </a:r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Problem</a:t>
            </a:r>
          </a:p>
          <a:p>
            <a:pPr marL="5143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Solution</a:t>
            </a:r>
          </a:p>
          <a:p>
            <a:pPr marL="5143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Constraints</a:t>
            </a:r>
          </a:p>
          <a:p>
            <a:pPr marL="971550" lvl="1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Technical</a:t>
            </a:r>
          </a:p>
          <a:p>
            <a:pPr marL="971550" lvl="1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Practical</a:t>
            </a:r>
          </a:p>
          <a:p>
            <a:pPr marL="5143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Approach</a:t>
            </a:r>
          </a:p>
          <a:p>
            <a:pPr marL="5143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Progress</a:t>
            </a:r>
          </a:p>
          <a:p>
            <a:pPr marL="5143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Timeline</a:t>
            </a:r>
          </a:p>
          <a:p>
            <a:pPr marL="514350" lvl="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Questions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What’s the Problem?</a:t>
            </a:r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1250100"/>
            <a:ext cx="56631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 smtClean="0">
                <a:solidFill>
                  <a:srgbClr val="434343"/>
                </a:solidFill>
              </a:rPr>
              <a:t>Inconsistent temperatures throughout the household</a:t>
            </a:r>
          </a:p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 smtClean="0">
                <a:solidFill>
                  <a:srgbClr val="434343"/>
                </a:solidFill>
              </a:rPr>
              <a:t>No personalization</a:t>
            </a:r>
          </a:p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 smtClean="0">
                <a:solidFill>
                  <a:srgbClr val="434343"/>
                </a:solidFill>
              </a:rPr>
              <a:t>Manual vents</a:t>
            </a:r>
          </a:p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 smtClean="0">
                <a:solidFill>
                  <a:srgbClr val="434343"/>
                </a:solidFill>
              </a:rPr>
              <a:t>Undesired </a:t>
            </a:r>
            <a:r>
              <a:rPr lang="en" dirty="0">
                <a:solidFill>
                  <a:srgbClr val="434343"/>
                </a:solidFill>
              </a:rPr>
              <a:t>temperatures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434343"/>
              </a:solidFill>
            </a:endParaRPr>
          </a:p>
        </p:txBody>
      </p:sp>
      <p:pic>
        <p:nvPicPr>
          <p:cNvPr id="88" name="Shape 88" descr="house.png"/>
          <p:cNvPicPr preferRelativeResize="0"/>
          <p:nvPr/>
        </p:nvPicPr>
        <p:blipFill rotWithShape="1">
          <a:blip r:embed="rId3">
            <a:alphaModFix/>
          </a:blip>
          <a:srcRect t="9501" b="9501"/>
          <a:stretch/>
        </p:blipFill>
        <p:spPr>
          <a:xfrm>
            <a:off x="4637424" y="1201305"/>
            <a:ext cx="4161375" cy="337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Solution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8857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Personalized comfort in every room</a:t>
            </a:r>
          </a:p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Automated Vents</a:t>
            </a:r>
          </a:p>
          <a:p>
            <a:pPr marL="514350" lvl="0" indent="-285750" rtl="0">
              <a:spcBef>
                <a:spcPts val="0"/>
              </a:spcBef>
              <a:buClr>
                <a:srgbClr val="434343"/>
              </a:buClr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434343"/>
                </a:solidFill>
              </a:rPr>
              <a:t>On-the-go control</a:t>
            </a:r>
          </a:p>
          <a:p>
            <a:pPr lvl="0">
              <a:spcBef>
                <a:spcPts val="0"/>
              </a:spcBef>
              <a:buNone/>
            </a:pPr>
            <a:endParaRPr dirty="0">
              <a:solidFill>
                <a:srgbClr val="434343"/>
              </a:solidFill>
            </a:endParaRPr>
          </a:p>
        </p:txBody>
      </p:sp>
      <p:pic>
        <p:nvPicPr>
          <p:cNvPr id="95" name="Shape 95" descr="solu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3675" y="719962"/>
            <a:ext cx="5968625" cy="4281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Constraints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Technical Constraints</a:t>
            </a:r>
          </a:p>
        </p:txBody>
      </p:sp>
      <p:graphicFrame>
        <p:nvGraphicFramePr>
          <p:cNvPr id="106" name="Shape 106"/>
          <p:cNvGraphicFramePr/>
          <p:nvPr/>
        </p:nvGraphicFramePr>
        <p:xfrm>
          <a:off x="775362" y="1017725"/>
          <a:ext cx="7593250" cy="3783425"/>
        </p:xfrm>
        <a:graphic>
          <a:graphicData uri="http://schemas.openxmlformats.org/drawingml/2006/table">
            <a:tbl>
              <a:tblPr>
                <a:noFill/>
                <a:tableStyleId>{7B666968-E554-4906-9E57-A639801E98BD}</a:tableStyleId>
              </a:tblPr>
              <a:tblGrid>
                <a:gridCol w="2164125"/>
                <a:gridCol w="5429125"/>
              </a:tblGrid>
              <a:tr h="38860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Name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</a:tr>
              <a:tr h="8725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Range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Comfort Control thermostat hub must maintain connection with the Wi-Fi  router and each room’s thermometer probe, which can reach up to 70 feet apart in an average household.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</a:tr>
              <a:tr h="63057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Air Flow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Comfort Control vents must open by at least 0.5 inches to allow for adequate airflow.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</a:tr>
              <a:tr h="63057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Integration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Comfort Control thermostat must operate with existing thermostat connections.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</a:tr>
              <a:tr h="63057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Size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Comfort Control system must monitor and control the climate of at least ten devices.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</a:tr>
              <a:tr h="63057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Accuracy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Comfort Control thermometers must read accurate temperatures within half of a degree Fahrenheit.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674</Words>
  <Application>Microsoft Office PowerPoint</Application>
  <PresentationFormat>On-screen Show (16:9)</PresentationFormat>
  <Paragraphs>269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simple-light-2</vt:lpstr>
      <vt:lpstr>Comfort Control</vt:lpstr>
      <vt:lpstr>Team Members</vt:lpstr>
      <vt:lpstr>Team Members</vt:lpstr>
      <vt:lpstr>Faculty Advisor</vt:lpstr>
      <vt:lpstr>Agenda</vt:lpstr>
      <vt:lpstr>What’s the Problem?</vt:lpstr>
      <vt:lpstr>Solution</vt:lpstr>
      <vt:lpstr>Constraints</vt:lpstr>
      <vt:lpstr>Technical Constraints</vt:lpstr>
      <vt:lpstr>Practical Constraints</vt:lpstr>
      <vt:lpstr>Practical constraints</vt:lpstr>
      <vt:lpstr>Approach</vt:lpstr>
      <vt:lpstr>Microcontroller</vt:lpstr>
      <vt:lpstr>Touchscreen</vt:lpstr>
      <vt:lpstr>Microprocessor and Wifi Module </vt:lpstr>
      <vt:lpstr>Temperature Sensor</vt:lpstr>
      <vt:lpstr>DC-DC Converter </vt:lpstr>
      <vt:lpstr>Relay Module</vt:lpstr>
      <vt:lpstr>Progress</vt:lpstr>
      <vt:lpstr>Mobile Application Design</vt:lpstr>
      <vt:lpstr>GUI Design</vt:lpstr>
      <vt:lpstr>Hardware Testing</vt:lpstr>
      <vt:lpstr>Timeline</vt:lpstr>
      <vt:lpstr>References</vt:lpstr>
      <vt:lpstr>Questions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Comfort Control</dc:title>
  <cp:lastModifiedBy>nathan.wang2@gmail.com</cp:lastModifiedBy>
  <cp:revision>16</cp:revision>
  <dcterms:modified xsi:type="dcterms:W3CDTF">2016-09-29T15:56:33Z</dcterms:modified>
</cp:coreProperties>
</file>